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ctive-plus.ru/ru/article/116448/discussion_platform" TargetMode="External"/><Relationship Id="rId2" Type="http://schemas.openxmlformats.org/officeDocument/2006/relationships/hyperlink" Target="http://www.libma.ru/zdorove/kompyuter_i_zdorove/p5.php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hyperlink" Target="http://psychology.snauka.ru/2015/12/620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nsultant.ru/document/cons_doc_LAW_303466/#dst0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9" y="5085183"/>
            <a:ext cx="4248473" cy="122413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Составила: Воспитатель МБДОУ     №253 </a:t>
            </a:r>
          </a:p>
          <a:p>
            <a:r>
              <a:rPr lang="ru-RU" dirty="0" smtClean="0"/>
              <a:t>Дубровина Светлана Сергеевна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8206680" cy="216024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Компьютерные игры – это хорошо или плохо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3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68" y="2996952"/>
            <a:ext cx="8280920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>
                <a:solidFill>
                  <a:srgbClr val="000000"/>
                </a:solidFill>
                <a:effectLst/>
                <a:latin typeface="Helvetica"/>
              </a:rPr>
              <a:t>Без компьютера в наши дни не найти ни одного дома, ни одного офиса, и даже складские помещения уже не могут обойтись без них</a:t>
            </a:r>
            <a:r>
              <a:rPr lang="ru-RU" sz="2800" b="0" dirty="0" smtClean="0">
                <a:solidFill>
                  <a:srgbClr val="000000"/>
                </a:solidFill>
                <a:effectLst/>
                <a:latin typeface="Helvetica"/>
              </a:rPr>
              <a:t>.</a:t>
            </a:r>
            <a:br>
              <a:rPr lang="ru-RU" sz="2800" b="0" dirty="0" smtClean="0">
                <a:solidFill>
                  <a:srgbClr val="000000"/>
                </a:solidFill>
                <a:effectLst/>
                <a:latin typeface="Helvetica"/>
              </a:rPr>
            </a:br>
            <a:r>
              <a:rPr lang="ru-RU" sz="2800" b="0" dirty="0">
                <a:effectLst/>
                <a:latin typeface="Helvetica"/>
              </a:rPr>
              <a:t/>
            </a:r>
            <a:br>
              <a:rPr lang="ru-RU" sz="2800" b="0" dirty="0">
                <a:effectLst/>
                <a:latin typeface="Helvetica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80920" cy="16893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myPT"/>
              </a:rPr>
              <a:t>Компьютеры </a:t>
            </a:r>
            <a:r>
              <a:rPr lang="ru-RU" sz="4000" dirty="0">
                <a:solidFill>
                  <a:srgbClr val="000000"/>
                </a:solidFill>
                <a:latin typeface="myPT"/>
              </a:rPr>
              <a:t>бесполезны. Они могут только давать ответы</a:t>
            </a:r>
            <a:r>
              <a:rPr lang="ru-RU" sz="4000" dirty="0" smtClean="0">
                <a:solidFill>
                  <a:srgbClr val="000000"/>
                </a:solidFill>
                <a:latin typeface="myPT"/>
              </a:rPr>
              <a:t>.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myPT"/>
              </a:rPr>
              <a:t>                              Пабло Пикассо 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6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697088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731838"/>
            <a:ext cx="8352928" cy="327322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Польза </a:t>
            </a:r>
            <a:r>
              <a:rPr lang="ru-RU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компьютера </a:t>
            </a:r>
            <a:endParaRPr lang="ru-RU" sz="3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r>
              <a:rPr lang="ru-RU" sz="2000" dirty="0" smtClean="0"/>
              <a:t>Огромная </a:t>
            </a:r>
            <a:r>
              <a:rPr lang="ru-RU" sz="2000" dirty="0"/>
              <a:t>польза компьютера для человека состоит в том, что упрощается поиск информации. Найти билет на нужный самолет, выбрать отель в любой точке мира, купить билеты в театр, даже просто познакомиться с кем-то.</a:t>
            </a:r>
          </a:p>
          <a:p>
            <a:pPr marL="45720" indent="0">
              <a:buNone/>
            </a:pPr>
            <a:r>
              <a:rPr lang="ru-RU" sz="2000" dirty="0"/>
              <a:t>Есть от компьютера польза и для здоровья. Он развивает познавательные способности, делает более скорой реакцию и помогает глазам чаще и больше двигаться при использовании компьютерных игр.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536504" cy="284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764704"/>
            <a:ext cx="8568952" cy="42484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Verdana"/>
              </a:rPr>
              <a:t>Образовательные </a:t>
            </a:r>
            <a:r>
              <a:rPr lang="ru-RU" sz="2400" b="1" dirty="0">
                <a:solidFill>
                  <a:srgbClr val="000000"/>
                </a:solidFill>
                <a:latin typeface="Verdana"/>
              </a:rPr>
              <a:t>ресурсы </a:t>
            </a:r>
            <a:r>
              <a:rPr lang="ru-RU" sz="2400" b="1" dirty="0" smtClean="0">
                <a:solidFill>
                  <a:srgbClr val="000000"/>
                </a:solidFill>
                <a:latin typeface="Verdana"/>
              </a:rPr>
              <a:t>компьютера:</a:t>
            </a:r>
          </a:p>
          <a:p>
            <a:pPr marL="45720" indent="0">
              <a:buNone/>
            </a:pPr>
            <a:endParaRPr lang="ru-RU" dirty="0">
              <a:solidFill>
                <a:srgbClr val="000000"/>
              </a:solidFill>
              <a:latin typeface="Verdana"/>
              <a:hlinkClick r:id="rId2"/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  <a:latin typeface="Helvetica Neue"/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latin typeface="Helvetica Neue"/>
                <a:hlinkClick r:id="rId2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Helvetica Neue"/>
                <a:hlinkClick r:id="rId2"/>
              </a:rPr>
              <a:t>www.libma.ru/zdorove/kompyuter_i_zdorove/p5.php</a:t>
            </a:r>
            <a:endParaRPr lang="ru-RU" dirty="0" smtClean="0">
              <a:solidFill>
                <a:schemeClr val="tx1"/>
              </a:solidFill>
              <a:latin typeface="Helvetica Neue"/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latin typeface="Helvetica Neue"/>
                <a:hlinkClick r:id="rId3"/>
              </a:rPr>
              <a:t>interactive-plus.ru/ru/article/116448/discussion_platform</a:t>
            </a:r>
            <a:endParaRPr lang="ru-RU" dirty="0" smtClean="0">
              <a:solidFill>
                <a:schemeClr val="tx1"/>
              </a:solidFill>
              <a:latin typeface="Helvetica Neue"/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hlinkClick r:id="rId4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Helvetica Neue"/>
                <a:hlinkClick r:id="rId4"/>
              </a:rPr>
              <a:t>psychology.snauka.ru/2015/12/6205</a:t>
            </a:r>
            <a:endParaRPr lang="ru-RU" dirty="0" smtClean="0">
              <a:solidFill>
                <a:schemeClr val="tx1"/>
              </a:solidFill>
              <a:latin typeface="Helvetica Neue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Helvetica Neue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Helvetica Neue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Helvetica Neue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Helvetica Neue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9" b="99329" l="1556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430266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5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116633"/>
            <a:ext cx="8893175" cy="6552456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3100" dirty="0"/>
              <a:t>Памятка о правилах работы за </a:t>
            </a:r>
            <a:r>
              <a:rPr lang="ru-RU" sz="3100" dirty="0" smtClean="0"/>
              <a:t>компьютером.</a:t>
            </a:r>
          </a:p>
          <a:p>
            <a:pPr marL="45720" indent="0" algn="ctr">
              <a:buNone/>
            </a:pPr>
            <a:endParaRPr lang="ru-RU" sz="3100" dirty="0"/>
          </a:p>
          <a:p>
            <a:r>
              <a:rPr lang="ru-RU" sz="2100" dirty="0"/>
              <a:t>1. Длительность непрерывных занятий непосредственно с монитором для детей 7-10 лет составляет 15 минут, 11-13 лет - 20 минут, 14-15 лет - 25 минут и 16-17 лет - 30 минут. После такого занятия обязательно следует провести гимнастику для глаз</a:t>
            </a:r>
            <a:r>
              <a:rPr lang="ru-RU" sz="2100" dirty="0" smtClean="0"/>
              <a:t>!</a:t>
            </a:r>
            <a:endParaRPr lang="ru-RU" sz="2100" dirty="0"/>
          </a:p>
          <a:p>
            <a:r>
              <a:rPr lang="ru-RU" sz="2100" dirty="0"/>
              <a:t>2. В течение недели школьник может работать с компьютером не более трех раз</a:t>
            </a:r>
            <a:r>
              <a:rPr lang="ru-RU" sz="2100" dirty="0" smtClean="0"/>
              <a:t>.</a:t>
            </a:r>
            <a:endParaRPr lang="ru-RU" sz="2100" dirty="0"/>
          </a:p>
          <a:p>
            <a:r>
              <a:rPr lang="ru-RU" sz="2100" dirty="0"/>
              <a:t>3. Комната, в которой школьник работает за компьютером, должна быть хорошо освещена</a:t>
            </a:r>
            <a:r>
              <a:rPr lang="ru-RU" sz="2100" dirty="0" smtClean="0"/>
              <a:t>.</a:t>
            </a:r>
          </a:p>
          <a:p>
            <a:pPr algn="just"/>
            <a:r>
              <a:rPr lang="ru-RU" sz="2100" dirty="0">
                <a:solidFill>
                  <a:srgbClr val="000000"/>
                </a:solidFill>
              </a:rPr>
              <a:t>4. До включения компьютера протирать экран мягкой </a:t>
            </a:r>
            <a:r>
              <a:rPr lang="ru-RU" sz="2100" dirty="0" smtClean="0">
                <a:solidFill>
                  <a:srgbClr val="000000"/>
                </a:solidFill>
              </a:rPr>
              <a:t>не ворсистой </a:t>
            </a:r>
            <a:r>
              <a:rPr lang="ru-RU" sz="2100" dirty="0">
                <a:solidFill>
                  <a:srgbClr val="000000"/>
                </a:solidFill>
              </a:rPr>
              <a:t>тканью. Должна ежедневно проводиться влажная уборка, поэтому не рекомендуется размещать компьютеры в комнатах с коврами!</a:t>
            </a:r>
          </a:p>
          <a:p>
            <a:pPr algn="just"/>
            <a:r>
              <a:rPr lang="ru-RU" sz="2100" dirty="0">
                <a:solidFill>
                  <a:srgbClr val="000000"/>
                </a:solidFill>
              </a:rPr>
              <a:t>5. Основная нагрузка при работе за компьютером приходится на глаза. В качестве источников освещения рекомендуется применять люминесцентные лампы типа ЛБ. Совет домашним пользователям: постарайтесь, чтобы люстра в вашей рабочей комнате имела закрытые снизу светильники, так чтобы на экран монитора падал рассеянно-отраженный свет</a:t>
            </a:r>
            <a:r>
              <a:rPr lang="ru-RU" sz="21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100" dirty="0">
                <a:solidFill>
                  <a:srgbClr val="000000"/>
                </a:solidFill>
              </a:rPr>
              <a:t>6. Расстояние от глаз ребенка до монитора не должно превышать 60 см!</a:t>
            </a:r>
          </a:p>
          <a:p>
            <a:pPr algn="just"/>
            <a:r>
              <a:rPr lang="ru-RU" sz="2100" dirty="0">
                <a:solidFill>
                  <a:srgbClr val="000000"/>
                </a:solidFill>
              </a:rPr>
              <a:t>7. В процессе работы и игры на компьютере необходимо следить за соблюдением правильной осанки.</a:t>
            </a:r>
          </a:p>
          <a:p>
            <a:pPr algn="just"/>
            <a:r>
              <a:rPr lang="ru-RU" sz="2100" dirty="0">
                <a:solidFill>
                  <a:srgbClr val="000000"/>
                </a:solidFill>
              </a:rPr>
              <a:t>8. Лучше играть в компьютерные игры в первой половине дня! Их длительность не должна превышать 10 минут для детей 7-10 лет и 15 минут для более старших.</a:t>
            </a:r>
          </a:p>
          <a:p>
            <a:pPr algn="just"/>
            <a:r>
              <a:rPr lang="ru-RU" sz="2100" dirty="0">
                <a:solidFill>
                  <a:srgbClr val="000000"/>
                </a:solidFill>
              </a:rPr>
              <a:t>9. Работу с компьютером рекомендуется перемежать физическими упражнениями и играми.</a:t>
            </a:r>
          </a:p>
          <a:p>
            <a:pPr algn="just"/>
            <a:r>
              <a:rPr lang="ru-RU" sz="2100" dirty="0">
                <a:solidFill>
                  <a:srgbClr val="000000"/>
                </a:solidFill>
              </a:rPr>
              <a:t>10. Запрещается работать на компьютере мокрыми руками и класть на ПК посторонние предметы (сосуды с жидкостью, предметы, излучающие э/м волны и т.д</a:t>
            </a:r>
            <a:r>
              <a:rPr lang="ru-RU" sz="2100" dirty="0" smtClean="0">
                <a:solidFill>
                  <a:srgbClr val="000000"/>
                </a:solidFill>
              </a:rPr>
              <a:t>.)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>
              <a:solidFill>
                <a:srgbClr val="0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9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57606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solidFill>
                  <a:srgbClr val="383838"/>
                </a:solidFill>
                <a:effectLst/>
                <a:latin typeface="Arial"/>
              </a:rPr>
              <a:t>Чем опасны компьютерные игры для детей</a:t>
            </a:r>
            <a:br>
              <a:rPr lang="ru-RU" sz="2800" dirty="0">
                <a:solidFill>
                  <a:srgbClr val="383838"/>
                </a:solidFill>
                <a:effectLst/>
                <a:latin typeface="Arial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0" dirty="0" smtClean="0">
                <a:solidFill>
                  <a:srgbClr val="383838"/>
                </a:solidFill>
                <a:effectLst/>
                <a:latin typeface="Arial"/>
              </a:rPr>
              <a:t>Большинство </a:t>
            </a:r>
            <a:r>
              <a:rPr lang="ru-RU" sz="1600" b="0" dirty="0">
                <a:solidFill>
                  <a:srgbClr val="383838"/>
                </a:solidFill>
                <a:effectLst/>
                <a:latin typeface="Arial"/>
              </a:rPr>
              <a:t>игр, которые сейчас можно встретить в интернете, оказывают отрицательное воздействие и на физическое, и на психическое здоровье наших детей.</a:t>
            </a:r>
            <a:br>
              <a:rPr lang="ru-RU" sz="1600" b="0" dirty="0">
                <a:solidFill>
                  <a:srgbClr val="383838"/>
                </a:solidFill>
                <a:effectLst/>
                <a:latin typeface="Arial"/>
              </a:rPr>
            </a:br>
            <a:r>
              <a:rPr lang="ru-RU" sz="1600" b="0" dirty="0">
                <a:solidFill>
                  <a:srgbClr val="383838"/>
                </a:solidFill>
                <a:effectLst/>
                <a:latin typeface="Arial"/>
              </a:rPr>
              <a:t/>
            </a:r>
            <a:br>
              <a:rPr lang="ru-RU" sz="1600" b="0" dirty="0">
                <a:solidFill>
                  <a:srgbClr val="383838"/>
                </a:solidFill>
                <a:effectLst/>
                <a:latin typeface="Arial"/>
              </a:rPr>
            </a:br>
            <a:r>
              <a:rPr lang="ru-RU" sz="1600" b="0" dirty="0">
                <a:solidFill>
                  <a:srgbClr val="383838"/>
                </a:solidFill>
                <a:effectLst/>
                <a:latin typeface="Arial"/>
              </a:rPr>
              <a:t>Главной опасностью, кроющейся в компьютерных играх, является зависимость. Попадая в виртуальную зависимость, человек полностью отключается от реального мира вплоть до отказа от пищи и сна.</a:t>
            </a:r>
            <a:br>
              <a:rPr lang="ru-RU" sz="1600" b="0" dirty="0">
                <a:solidFill>
                  <a:srgbClr val="383838"/>
                </a:solidFill>
                <a:effectLst/>
                <a:latin typeface="Arial"/>
              </a:rPr>
            </a:br>
            <a:r>
              <a:rPr lang="ru-RU" sz="1600" b="0" dirty="0">
                <a:solidFill>
                  <a:srgbClr val="383838"/>
                </a:solidFill>
                <a:effectLst/>
                <a:latin typeface="Arial"/>
              </a:rPr>
              <a:t/>
            </a:r>
            <a:br>
              <a:rPr lang="ru-RU" sz="1600" b="0" dirty="0">
                <a:solidFill>
                  <a:srgbClr val="383838"/>
                </a:solidFill>
                <a:effectLst/>
                <a:latin typeface="Arial"/>
              </a:rPr>
            </a:br>
            <a:r>
              <a:rPr lang="ru-RU" sz="1600" b="0" dirty="0">
                <a:solidFill>
                  <a:srgbClr val="383838"/>
                </a:solidFill>
                <a:effectLst/>
                <a:latin typeface="Arial"/>
              </a:rPr>
              <a:t>Другой негативный момент компьютерных игр – неуверенность в себе. Чувствуя себя супергероем в жизни виртуальной, ребенку кажется, что и в реальности все достаточно просто. Но возвращаясь в настоящий мир, подросток быстро понимает, что успехи достигаются не по одному лишь нажатию клавиши. Растут неуверенность в себе, злость к окружающим, депрессия.</a:t>
            </a:r>
            <a:br>
              <a:rPr lang="ru-RU" sz="1600" b="0" dirty="0">
                <a:solidFill>
                  <a:srgbClr val="383838"/>
                </a:solidFill>
                <a:effectLst/>
                <a:latin typeface="Arial"/>
              </a:rPr>
            </a:br>
            <a:r>
              <a:rPr lang="ru-RU" sz="1600" b="0" dirty="0">
                <a:solidFill>
                  <a:srgbClr val="383838"/>
                </a:solidFill>
                <a:effectLst/>
                <a:latin typeface="Arial"/>
              </a:rPr>
              <a:t/>
            </a:r>
            <a:br>
              <a:rPr lang="ru-RU" sz="1600" b="0" dirty="0">
                <a:solidFill>
                  <a:srgbClr val="383838"/>
                </a:solidFill>
                <a:effectLst/>
                <a:latin typeface="Arial"/>
              </a:rPr>
            </a:br>
            <a:r>
              <a:rPr lang="ru-RU" sz="1600" b="0" dirty="0">
                <a:solidFill>
                  <a:srgbClr val="383838"/>
                </a:solidFill>
                <a:effectLst/>
                <a:latin typeface="Arial"/>
              </a:rPr>
              <a:t>Игромания влияет и на здоровье — может спровоцировать плохое зрение, искривленный позвоночник, лишний вес, проблемы с опорно-двигательным аппаратом, нервозность и бессонницу.</a:t>
            </a:r>
            <a:br>
              <a:rPr lang="ru-RU" sz="1600" b="0" dirty="0">
                <a:solidFill>
                  <a:srgbClr val="383838"/>
                </a:solidFill>
                <a:effectLst/>
                <a:latin typeface="Arial"/>
              </a:rPr>
            </a:br>
            <a:r>
              <a:rPr lang="ru-RU" sz="1600" b="0" dirty="0">
                <a:solidFill>
                  <a:srgbClr val="383838"/>
                </a:solidFill>
                <a:effectLst/>
                <a:latin typeface="Arial"/>
              </a:rPr>
              <a:t/>
            </a:r>
            <a:br>
              <a:rPr lang="ru-RU" sz="1600" b="0" dirty="0">
                <a:solidFill>
                  <a:srgbClr val="383838"/>
                </a:solidFill>
                <a:effectLst/>
                <a:latin typeface="Arial"/>
              </a:rPr>
            </a:br>
            <a:r>
              <a:rPr lang="ru-RU" sz="1600" b="0" dirty="0">
                <a:solidFill>
                  <a:srgbClr val="383838"/>
                </a:solidFill>
                <a:effectLst/>
                <a:latin typeface="Arial"/>
              </a:rPr>
              <a:t>Конечно, отрицать пользу некоторых компьютерных игр (головоломки, логические игры) невозможно, но и забывать о вредном воздействии виртуальных развлечений не стоит. Главное – во всем знать меру и проблем со здоровьем и в жизни можно легко избежать.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9461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rgbClr val="333333"/>
                </a:solidFill>
                <a:effectLst/>
                <a:latin typeface="Arial"/>
              </a:rPr>
              <a:t>Статья 14. </a:t>
            </a:r>
            <a:r>
              <a:rPr lang="ru-RU" sz="2000" u="sng" dirty="0">
                <a:solidFill>
                  <a:srgbClr val="333333"/>
                </a:solidFill>
                <a:effectLst/>
                <a:latin typeface="Arial"/>
              </a:rPr>
              <a:t>Защита ребенка от информации, пропаганды и агитации, наносящих вред его здоровью, </a:t>
            </a:r>
            <a:r>
              <a:rPr lang="ru-RU" sz="2000" u="sng" dirty="0" smtClean="0">
                <a:solidFill>
                  <a:srgbClr val="333333"/>
                </a:solidFill>
                <a:effectLst/>
                <a:latin typeface="Arial"/>
              </a:rPr>
              <a:t>нравственному </a:t>
            </a:r>
            <a:r>
              <a:rPr lang="ru-RU" sz="2000" u="sng" dirty="0">
                <a:solidFill>
                  <a:srgbClr val="333333"/>
                </a:solidFill>
                <a:effectLst/>
                <a:latin typeface="Arial"/>
              </a:rPr>
              <a:t>и духовному </a:t>
            </a:r>
            <a:r>
              <a:rPr lang="ru-RU" sz="2000" u="sng" dirty="0" smtClean="0">
                <a:solidFill>
                  <a:srgbClr val="333333"/>
                </a:solidFill>
                <a:effectLst/>
                <a:latin typeface="Arial"/>
              </a:rPr>
              <a:t>развитию</a:t>
            </a:r>
            <a:r>
              <a:rPr lang="ru-RU" sz="1050" u="sng" dirty="0" smtClean="0">
                <a:solidFill>
                  <a:srgbClr val="333333"/>
                </a:solidFill>
                <a:effectLst/>
                <a:latin typeface="Arial"/>
              </a:rPr>
              <a:t/>
            </a:r>
            <a:br>
              <a:rPr lang="ru-RU" sz="1050" u="sng" dirty="0" smtClean="0">
                <a:solidFill>
                  <a:srgbClr val="333333"/>
                </a:solidFill>
                <a:effectLst/>
                <a:latin typeface="Arial"/>
              </a:rPr>
            </a:br>
            <a:r>
              <a:rPr lang="ru-RU" sz="1050" dirty="0">
                <a:solidFill>
                  <a:srgbClr val="333333"/>
                </a:solidFill>
                <a:effectLst/>
                <a:latin typeface="Arial"/>
              </a:rPr>
              <a:t/>
            </a:r>
            <a:br>
              <a:rPr lang="ru-RU" sz="1050" dirty="0">
                <a:solidFill>
                  <a:srgbClr val="333333"/>
                </a:solidFill>
                <a:effectLst/>
                <a:latin typeface="Arial"/>
              </a:rPr>
            </a:br>
            <a:r>
              <a:rPr lang="ru-RU" sz="2000" b="0" dirty="0">
                <a:effectLst/>
              </a:rPr>
              <a:t>2. В целях защиты детей от информации, причиняющей вред их здоровью и (или) развитию, Федеральным </a:t>
            </a:r>
            <a:r>
              <a:rPr lang="ru-RU" sz="2000" b="0" dirty="0">
                <a:effectLst/>
                <a:hlinkClick r:id="rId2"/>
              </a:rPr>
              <a:t>законом</a:t>
            </a:r>
            <a:r>
              <a:rPr lang="ru-RU" sz="2000" b="0" dirty="0">
                <a:effectLst/>
              </a:rPr>
              <a:t> от 29 декабря 2010 года N 436-ФЗ "О защите детей от информации, причиняющей вред их здоровью и развитию" устанавливаются требования к распространению среди детей информации, в том числе требования к осуществлению классификации информационной продукции, ее экспертизы, государственного надзора и контроля за соблюдением законодательства Российской Федерации о защите детей от информации, причиняющей вред их здоровью и (или) развитию</a:t>
            </a:r>
            <a:r>
              <a:rPr lang="ru-RU" sz="2000" b="0" dirty="0" smtClean="0">
                <a:effectLst/>
              </a:rPr>
              <a:t>.</a:t>
            </a:r>
            <a:br>
              <a:rPr lang="ru-RU" sz="2000" b="0" dirty="0" smtClean="0">
                <a:effectLst/>
              </a:rPr>
            </a:br>
            <a:r>
              <a:rPr lang="ru-RU" sz="2000" b="0" dirty="0">
                <a:effectLst/>
              </a:rPr>
              <a:t/>
            </a:r>
            <a:br>
              <a:rPr lang="ru-RU" sz="2000" b="0" dirty="0">
                <a:effectLst/>
              </a:rPr>
            </a:b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" b="93204" l="56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326057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5000" l="444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8280"/>
            <a:ext cx="3384376" cy="22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421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Компьютерные игры – это хорошо или плохо</vt:lpstr>
      <vt:lpstr>Без компьютера в наши дни не найти ни одного дома, ни одного офиса, и даже складские помещения уже не могут обойтись без них.   </vt:lpstr>
      <vt:lpstr>Презентация PowerPoint</vt:lpstr>
      <vt:lpstr>Презентация PowerPoint</vt:lpstr>
      <vt:lpstr>Презентация PowerPoint</vt:lpstr>
      <vt:lpstr>Чем опасны компьютерные игры для детей  Большинство игр, которые сейчас можно встретить в интернете, оказывают отрицательное воздействие и на физическое, и на психическое здоровье наших детей.  Главной опасностью, кроющейся в компьютерных играх, является зависимость. Попадая в виртуальную зависимость, человек полностью отключается от реального мира вплоть до отказа от пищи и сна.  Другой негативный момент компьютерных игр – неуверенность в себе. Чувствуя себя супергероем в жизни виртуальной, ребенку кажется, что и в реальности все достаточно просто. Но возвращаясь в настоящий мир, подросток быстро понимает, что успехи достигаются не по одному лишь нажатию клавиши. Растут неуверенность в себе, злость к окружающим, депрессия.  Игромания влияет и на здоровье — может спровоцировать плохое зрение, искривленный позвоночник, лишний вес, проблемы с опорно-двигательным аппаратом, нервозность и бессонницу.  Конечно, отрицать пользу некоторых компьютерных игр (головоломки, логические игры) невозможно, но и забывать о вредном воздействии виртуальных развлечений не стоит. Главное – во всем знать меру и проблем со здоровьем и в жизни можно легко избежать.</vt:lpstr>
      <vt:lpstr>Статья 14. Защита ребенка от информации, пропаганды и агитации, наносящих вред его здоровью, нравственному и духовному развитию  2. В целях защиты детей от информации, причиняющей вред их здоровью и (или) развитию, Федеральным законом от 29 декабря 2010 года N 436-ФЗ "О защите детей от информации, причиняющей вред их здоровью и развитию" устанавливаются требования к распространению среди детей информации, в том числе требования к осуществлению классификации информационной продукции, ее экспертизы, государственного надзора и контроля за соблюдением законодательства Российской Федерации о защите детей от информации, причиняющей вред их здоровью и (или) развитию.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игры – это хорошо или плохо</dc:title>
  <dc:creator>студент</dc:creator>
  <cp:lastModifiedBy>студент</cp:lastModifiedBy>
  <cp:revision>12</cp:revision>
  <dcterms:created xsi:type="dcterms:W3CDTF">2018-10-10T03:12:45Z</dcterms:created>
  <dcterms:modified xsi:type="dcterms:W3CDTF">2018-10-10T05:37:23Z</dcterms:modified>
</cp:coreProperties>
</file>